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2" r:id="rId2"/>
    <p:sldId id="265" r:id="rId3"/>
    <p:sldId id="264" r:id="rId4"/>
    <p:sldId id="266" r:id="rId5"/>
    <p:sldId id="263" r:id="rId6"/>
    <p:sldId id="269" r:id="rId7"/>
    <p:sldId id="257" r:id="rId8"/>
    <p:sldId id="270" r:id="rId9"/>
    <p:sldId id="273" r:id="rId10"/>
    <p:sldId id="271" r:id="rId11"/>
    <p:sldId id="272" r:id="rId12"/>
    <p:sldId id="274" r:id="rId13"/>
    <p:sldId id="258" r:id="rId14"/>
    <p:sldId id="261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18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704A8-12AB-44B8-87B8-FC73EBD48751}" type="datetimeFigureOut">
              <a:rPr lang="fr-FR" smtClean="0"/>
              <a:t>27/07/2018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B7309B-FB6C-4FA4-B5DE-53185F869D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4857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7309B-FB6C-4FA4-B5DE-53185F869D18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1208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C590C-2BF6-4E24-8FBC-EE8552F5F501}" type="datetimeFigureOut">
              <a:rPr lang="fr-FR" smtClean="0"/>
              <a:t>27/07/2018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62AFB-4D4B-433D-A052-F44D9E56B7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4978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C590C-2BF6-4E24-8FBC-EE8552F5F501}" type="datetimeFigureOut">
              <a:rPr lang="fr-FR" smtClean="0"/>
              <a:t>27/07/2018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62AFB-4D4B-433D-A052-F44D9E56B7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3916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C590C-2BF6-4E24-8FBC-EE8552F5F501}" type="datetimeFigureOut">
              <a:rPr lang="fr-FR" smtClean="0"/>
              <a:t>27/07/2018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62AFB-4D4B-433D-A052-F44D9E56B7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3054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C590C-2BF6-4E24-8FBC-EE8552F5F501}" type="datetimeFigureOut">
              <a:rPr lang="fr-FR" smtClean="0"/>
              <a:t>27/07/2018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62AFB-4D4B-433D-A052-F44D9E56B7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0143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C590C-2BF6-4E24-8FBC-EE8552F5F501}" type="datetimeFigureOut">
              <a:rPr lang="fr-FR" smtClean="0"/>
              <a:t>27/07/2018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62AFB-4D4B-433D-A052-F44D9E56B7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5154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C590C-2BF6-4E24-8FBC-EE8552F5F501}" type="datetimeFigureOut">
              <a:rPr lang="fr-FR" smtClean="0"/>
              <a:t>27/07/2018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62AFB-4D4B-433D-A052-F44D9E56B7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82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C590C-2BF6-4E24-8FBC-EE8552F5F501}" type="datetimeFigureOut">
              <a:rPr lang="fr-FR" smtClean="0"/>
              <a:t>27/07/2018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62AFB-4D4B-433D-A052-F44D9E56B7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7321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C590C-2BF6-4E24-8FBC-EE8552F5F501}" type="datetimeFigureOut">
              <a:rPr lang="fr-FR" smtClean="0"/>
              <a:t>27/07/2018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62AFB-4D4B-433D-A052-F44D9E56B7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1388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C590C-2BF6-4E24-8FBC-EE8552F5F501}" type="datetimeFigureOut">
              <a:rPr lang="fr-FR" smtClean="0"/>
              <a:t>27/07/2018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62AFB-4D4B-433D-A052-F44D9E56B7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0706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C590C-2BF6-4E24-8FBC-EE8552F5F501}" type="datetimeFigureOut">
              <a:rPr lang="fr-FR" smtClean="0"/>
              <a:t>27/07/2018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62AFB-4D4B-433D-A052-F44D9E56B7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7503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C590C-2BF6-4E24-8FBC-EE8552F5F501}" type="datetimeFigureOut">
              <a:rPr lang="fr-FR" smtClean="0"/>
              <a:t>27/07/2018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62AFB-4D4B-433D-A052-F44D9E56B7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8227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C590C-2BF6-4E24-8FBC-EE8552F5F501}" type="datetimeFigureOut">
              <a:rPr lang="fr-FR" smtClean="0"/>
              <a:t>27/07/2018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62AFB-4D4B-433D-A052-F44D9E56B7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6484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DE CONTINUITE D’ACTIVITE </a:t>
            </a:r>
            <a:endParaRPr lang="fr-FR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PLAN GENERAL DE MISE EN SURETE </a:t>
            </a:r>
            <a:endParaRPr lang="fr-F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838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PPMS par bâtiment </a:t>
            </a: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Analyse des vulnérabilités</a:t>
            </a:r>
          </a:p>
          <a:p>
            <a:r>
              <a:rPr lang="fr-FR" dirty="0" smtClean="0"/>
              <a:t>Définir </a:t>
            </a:r>
            <a:r>
              <a:rPr lang="fr-FR" dirty="0"/>
              <a:t>les zones de confinement </a:t>
            </a:r>
            <a:endParaRPr lang="fr-FR" dirty="0" smtClean="0"/>
          </a:p>
          <a:p>
            <a:r>
              <a:rPr lang="fr-FR" dirty="0" smtClean="0"/>
              <a:t>Mise en place d’une organisation locale </a:t>
            </a:r>
          </a:p>
          <a:p>
            <a:r>
              <a:rPr lang="fr-FR" dirty="0" smtClean="0"/>
              <a:t>Définir le rôle de chacun </a:t>
            </a:r>
          </a:p>
          <a:p>
            <a:r>
              <a:rPr lang="fr-FR" dirty="0" smtClean="0"/>
              <a:t>Prévoir l’information </a:t>
            </a:r>
          </a:p>
          <a:p>
            <a:r>
              <a:rPr lang="fr-FR" dirty="0" smtClean="0"/>
              <a:t>Faire la formation</a:t>
            </a:r>
          </a:p>
          <a:p>
            <a:pPr marL="0" indent="0">
              <a:buNone/>
            </a:pPr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6359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PPMS par bâtiment</a:t>
            </a: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Présentation en conseil UFR</a:t>
            </a:r>
          </a:p>
          <a:p>
            <a:r>
              <a:rPr lang="fr-FR" dirty="0" smtClean="0"/>
              <a:t>Informer </a:t>
            </a:r>
          </a:p>
          <a:p>
            <a:r>
              <a:rPr lang="fr-FR" dirty="0" smtClean="0"/>
              <a:t>Recrutement et formation des guides de confinement et d’évacuation ( conduite à tenir, secourisme, divers ….. ) </a:t>
            </a:r>
          </a:p>
          <a:p>
            <a:r>
              <a:rPr lang="fr-FR" dirty="0" smtClean="0"/>
              <a:t>Tester l’organisation locale</a:t>
            </a:r>
          </a:p>
          <a:p>
            <a:r>
              <a:rPr lang="fr-FR" dirty="0" smtClean="0"/>
              <a:t>Travailler sur les horaires et les présences sur trois périodes. ( horaires d’ouverture et fermeture). </a:t>
            </a:r>
          </a:p>
          <a:p>
            <a:endParaRPr lang="fr-FR" dirty="0" smtClean="0"/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96905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Cellule de crise </a:t>
            </a:r>
            <a:endParaRPr lang="fr-FR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Adapter l’urgence à la situation </a:t>
            </a:r>
          </a:p>
          <a:p>
            <a:r>
              <a:rPr lang="fr-FR" dirty="0" smtClean="0"/>
              <a:t>Traiter les informations </a:t>
            </a:r>
          </a:p>
          <a:p>
            <a:r>
              <a:rPr lang="fr-FR" dirty="0" smtClean="0"/>
              <a:t>Coordonner les missions et les interventions </a:t>
            </a:r>
          </a:p>
          <a:p>
            <a:r>
              <a:rPr lang="fr-FR" dirty="0" smtClean="0"/>
              <a:t>Gérer les médias </a:t>
            </a:r>
          </a:p>
          <a:p>
            <a:r>
              <a:rPr lang="fr-FR" dirty="0" smtClean="0"/>
              <a:t>Gérer l’information vers le personnel et les usagers </a:t>
            </a:r>
          </a:p>
          <a:p>
            <a:r>
              <a:rPr lang="fr-FR" dirty="0" smtClean="0"/>
              <a:t>Collaborer avec les autorités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0157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2016_guide_attentat_MESR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4356" y="-171400"/>
            <a:ext cx="10375860" cy="70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32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reagir-en-cas-d-attaque-terroriste2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0921" y="-387424"/>
            <a:ext cx="10304921" cy="734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7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DE CONTINUITE D’ACTIVITE </a:t>
            </a:r>
            <a:br>
              <a:rPr lang="fr-FR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PCA </a:t>
            </a:r>
            <a:endParaRPr lang="fr-FR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Document stratégique de planification de la réaction à une catastrophe ou un sinistre grave. </a:t>
            </a:r>
          </a:p>
          <a:p>
            <a:r>
              <a:rPr lang="fr-FR" dirty="0" smtClean="0"/>
              <a:t>Le PCA doit permettre à une université de fonctionner en cas de problème, même en mode dégradé ou en situation de crise. </a:t>
            </a:r>
          </a:p>
          <a:p>
            <a:r>
              <a:rPr lang="fr-FR" dirty="0" smtClean="0"/>
              <a:t>Il test notre capacité de résilience. ( PRA)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1969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PLAN DE CONTINUITE D’ACTIVITE PCA</a:t>
            </a:r>
            <a:endParaRPr lang="fr-FR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sz="3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PGMS</a:t>
            </a:r>
          </a:p>
          <a:p>
            <a:pPr lvl="0"/>
            <a:r>
              <a:rPr lang="fr-FR" sz="3200" dirty="0">
                <a:solidFill>
                  <a:prstClr val="black"/>
                </a:solidFill>
              </a:rPr>
              <a:t>Il a pour rôle de préparer l’université à faire face aux risques:</a:t>
            </a:r>
          </a:p>
          <a:p>
            <a:pPr lvl="0"/>
            <a:r>
              <a:rPr lang="fr-FR" sz="3200" dirty="0">
                <a:solidFill>
                  <a:prstClr val="black"/>
                </a:solidFill>
              </a:rPr>
              <a:t>Naturels </a:t>
            </a:r>
          </a:p>
          <a:p>
            <a:pPr lvl="0"/>
            <a:r>
              <a:rPr lang="fr-FR" sz="3200" dirty="0">
                <a:solidFill>
                  <a:prstClr val="black"/>
                </a:solidFill>
              </a:rPr>
              <a:t>Technologiques </a:t>
            </a:r>
          </a:p>
          <a:p>
            <a:pPr lvl="0"/>
            <a:r>
              <a:rPr lang="fr-FR" sz="3200" dirty="0">
                <a:solidFill>
                  <a:prstClr val="black"/>
                </a:solidFill>
              </a:rPr>
              <a:t>Humains ( volontaires ou involontaires) </a:t>
            </a:r>
          </a:p>
          <a:p>
            <a:pPr lvl="0"/>
            <a:r>
              <a:rPr lang="fr-FR" sz="3200" i="1" dirty="0">
                <a:solidFill>
                  <a:prstClr val="black"/>
                </a:solidFill>
              </a:rPr>
              <a:t>Dans le cadre d’une exposition </a:t>
            </a:r>
            <a:r>
              <a:rPr lang="fr-FR" sz="3200" i="1" dirty="0" smtClean="0">
                <a:solidFill>
                  <a:prstClr val="black"/>
                </a:solidFill>
              </a:rPr>
              <a:t>proche </a:t>
            </a:r>
            <a:r>
              <a:rPr lang="fr-FR" sz="3200" i="1" dirty="0">
                <a:solidFill>
                  <a:prstClr val="black"/>
                </a:solidFill>
              </a:rPr>
              <a:t>ou </a:t>
            </a:r>
            <a:r>
              <a:rPr lang="fr-FR" sz="3200" i="1" dirty="0" smtClean="0">
                <a:solidFill>
                  <a:prstClr val="black"/>
                </a:solidFill>
              </a:rPr>
              <a:t>éloignée, directe ou indirecte.</a:t>
            </a:r>
            <a:endParaRPr lang="fr-FR" sz="3200" dirty="0">
              <a:solidFill>
                <a:prstClr val="black"/>
              </a:solidFill>
            </a:endParaRPr>
          </a:p>
          <a:p>
            <a:endParaRPr lang="fr-FR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dirty="0" smtClean="0">
                <a:solidFill>
                  <a:srgbClr val="FF0000"/>
                </a:solidFill>
              </a:rPr>
              <a:t> </a:t>
            </a:r>
            <a:endParaRPr lang="fr-FR" dirty="0"/>
          </a:p>
          <a:p>
            <a:pPr marL="0" indent="0">
              <a:buNone/>
            </a:pPr>
            <a:r>
              <a:rPr lang="fr-FR" dirty="0" smtClean="0">
                <a:solidFill>
                  <a:srgbClr val="FF0000"/>
                </a:solidFill>
              </a:rPr>
              <a:t> </a:t>
            </a:r>
            <a:endParaRPr lang="fr-FR" dirty="0" smtClean="0"/>
          </a:p>
          <a:p>
            <a:endParaRPr lang="fr-FR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sz="3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PSSI ( sécurité des systèmes d’information</a:t>
            </a:r>
            <a:r>
              <a:rPr lang="fr-FR" sz="3400" dirty="0" smtClean="0">
                <a:solidFill>
                  <a:schemeClr val="accent2"/>
                </a:solidFill>
              </a:rPr>
              <a:t>) </a:t>
            </a:r>
          </a:p>
          <a:p>
            <a:r>
              <a:rPr lang="fr-FR" sz="2900" dirty="0" smtClean="0"/>
              <a:t>Assurer la sécurité des systèmes d’information</a:t>
            </a:r>
          </a:p>
          <a:p>
            <a:r>
              <a:rPr lang="fr-FR" dirty="0" smtClean="0"/>
              <a:t>Prévenir les cyber-attaques ….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1313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Méthodologie 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63" y="1340768"/>
            <a:ext cx="8852035" cy="461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23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PGMS</a:t>
            </a:r>
            <a:endParaRPr lang="fr-FR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/>
              <a:t>Il recense les vulnérabilités et les risques</a:t>
            </a:r>
          </a:p>
          <a:p>
            <a:r>
              <a:rPr lang="fr-FR" sz="2400" dirty="0"/>
              <a:t>Il prévoit l’organisation nécessaire pour assurer l’alerte, l’information, la protection et le soutien à la population universitaire</a:t>
            </a:r>
          </a:p>
          <a:p>
            <a:r>
              <a:rPr lang="fr-FR" sz="2400" dirty="0"/>
              <a:t>Il organise l’intervention des secours </a:t>
            </a:r>
            <a:endParaRPr lang="fr-FR" sz="2400" dirty="0" smtClean="0"/>
          </a:p>
          <a:p>
            <a:r>
              <a:rPr lang="fr-FR" sz="2400" dirty="0" smtClean="0"/>
              <a:t>Il organise l’action de la police </a:t>
            </a:r>
          </a:p>
          <a:p>
            <a:r>
              <a:rPr lang="fr-FR" sz="2400" b="1" dirty="0" smtClean="0">
                <a:solidFill>
                  <a:srgbClr val="FF0000"/>
                </a:solidFill>
              </a:rPr>
              <a:t>Il comporte deux volets </a:t>
            </a:r>
          </a:p>
          <a:p>
            <a:r>
              <a:rPr lang="fr-FR" sz="2400" dirty="0" smtClean="0"/>
              <a:t>Le plan de protection ( public ) </a:t>
            </a:r>
          </a:p>
          <a:p>
            <a:r>
              <a:rPr lang="fr-FR" sz="2400" dirty="0" smtClean="0"/>
              <a:t>Le plan d’intervention ( confidentiel défense ) </a:t>
            </a:r>
          </a:p>
          <a:p>
            <a:endParaRPr lang="fr-FR" dirty="0"/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56963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PGMS de l’université</a:t>
            </a: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Risque proche et direct :</a:t>
            </a:r>
            <a:endParaRPr lang="fr-FR" b="1" dirty="0" smtClean="0"/>
          </a:p>
          <a:p>
            <a:r>
              <a:rPr lang="fr-FR" b="1" dirty="0" smtClean="0"/>
              <a:t>Naturels</a:t>
            </a:r>
            <a:r>
              <a:rPr lang="fr-FR" dirty="0" smtClean="0"/>
              <a:t> : ( inondation par la seine) </a:t>
            </a:r>
          </a:p>
          <a:p>
            <a:r>
              <a:rPr lang="fr-FR" b="1" dirty="0" smtClean="0"/>
              <a:t>Technologiques</a:t>
            </a:r>
            <a:r>
              <a:rPr lang="fr-FR" dirty="0" smtClean="0"/>
              <a:t> : 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dépôts pétroliers </a:t>
            </a:r>
            <a:r>
              <a:rPr lang="fr-FR" sz="2400" dirty="0" smtClean="0"/>
              <a:t>( 200 000 litres de carburants sur deux sites ( 3 et 6 </a:t>
            </a:r>
            <a:r>
              <a:rPr lang="fr-FR" sz="2400" dirty="0" err="1" smtClean="0"/>
              <a:t>mnt</a:t>
            </a:r>
            <a:r>
              <a:rPr lang="fr-FR" sz="2400" dirty="0" smtClean="0"/>
              <a:t>), 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canalisations de Gaz </a:t>
            </a:r>
            <a:r>
              <a:rPr lang="fr-FR" sz="2400" dirty="0" smtClean="0"/>
              <a:t>haute pression, 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transports par la route et le rail </a:t>
            </a:r>
            <a:r>
              <a:rPr lang="fr-FR" sz="2400" dirty="0" smtClean="0"/>
              <a:t>de produits pétroliers et chimiques </a:t>
            </a:r>
          </a:p>
          <a:p>
            <a:r>
              <a:rPr lang="fr-FR" b="1" dirty="0" smtClean="0"/>
              <a:t>Humains : </a:t>
            </a:r>
            <a:r>
              <a:rPr lang="fr-FR" dirty="0" smtClean="0"/>
              <a:t>Emeute et terrorisme </a:t>
            </a:r>
          </a:p>
          <a:p>
            <a:r>
              <a:rPr lang="fr-FR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Mise </a:t>
            </a:r>
            <a:r>
              <a:rPr lang="fr-FR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place d’un PPMS ( plan particulier de mise en sureté par </a:t>
            </a:r>
            <a:r>
              <a:rPr lang="fr-FR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bâtiment)</a:t>
            </a:r>
            <a:r>
              <a:rPr lang="fr-F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fr-F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dirty="0" smtClean="0"/>
          </a:p>
          <a:p>
            <a:endParaRPr lang="fr-FR" b="1" dirty="0" smtClean="0"/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5461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plan campus a jour3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2378" y="-180580"/>
            <a:ext cx="9937104" cy="7003765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539552" y="188640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PGMS </a:t>
            </a:r>
          </a:p>
          <a:p>
            <a:r>
              <a:rPr lang="fr-FR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Terrorisme </a:t>
            </a:r>
            <a:endParaRPr lang="fr-FR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925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PGMS de l’université</a:t>
            </a: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Alerte : par SMS (</a:t>
            </a:r>
            <a:r>
              <a:rPr lang="fr-FR" sz="1600" b="1" dirty="0"/>
              <a:t> </a:t>
            </a:r>
            <a:r>
              <a:rPr lang="fr-FR" sz="2000" b="1" dirty="0" smtClean="0"/>
              <a:t>alerte sécurité, alerte guides, alerte enseignants , alerte générale.</a:t>
            </a:r>
            <a:endParaRPr lang="fr-FR" sz="2000" dirty="0" smtClean="0"/>
          </a:p>
          <a:p>
            <a:r>
              <a:rPr lang="fr-FR" b="1" dirty="0" smtClean="0"/>
              <a:t>Information </a:t>
            </a:r>
            <a:r>
              <a:rPr lang="fr-FR" dirty="0" smtClean="0"/>
              <a:t>: </a:t>
            </a:r>
            <a:r>
              <a:rPr lang="fr-FR" sz="2400" dirty="0" smtClean="0"/>
              <a:t>site internet – tutoriel </a:t>
            </a:r>
          </a:p>
          <a:p>
            <a:r>
              <a:rPr lang="fr-FR" b="1" dirty="0" smtClean="0"/>
              <a:t>Formations</a:t>
            </a:r>
            <a:r>
              <a:rPr lang="fr-FR" dirty="0" smtClean="0"/>
              <a:t> : </a:t>
            </a:r>
            <a:r>
              <a:rPr lang="fr-FR" sz="2000" dirty="0" smtClean="0"/>
              <a:t>personnel de sécurité, les guides d’évacuation et de confinement , enseignants, des usagers volontaires.</a:t>
            </a:r>
          </a:p>
          <a:p>
            <a:r>
              <a:rPr lang="fr-FR" sz="2000" dirty="0" smtClean="0"/>
              <a:t>Par tutoriel </a:t>
            </a:r>
          </a:p>
          <a:p>
            <a:r>
              <a:rPr lang="fr-FR" sz="2000" dirty="0" smtClean="0"/>
              <a:t>En présentiel </a:t>
            </a:r>
          </a:p>
          <a:p>
            <a:endParaRPr lang="fr-FR" i="1" dirty="0" smtClean="0"/>
          </a:p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Exercices de simulation</a:t>
            </a:r>
          </a:p>
          <a:p>
            <a:r>
              <a:rPr lang="fr-FR" sz="2000" b="1" dirty="0" smtClean="0"/>
              <a:t>Inondation :</a:t>
            </a:r>
          </a:p>
          <a:p>
            <a:r>
              <a:rPr lang="fr-FR" sz="2000" b="1" dirty="0" smtClean="0"/>
              <a:t>Du 7 au 18 mars 2016 mise ne place du plan EU SEQUANA ( mécanisme européen de protection  civile)</a:t>
            </a:r>
          </a:p>
          <a:p>
            <a:r>
              <a:rPr lang="fr-FR" sz="2000" b="1" dirty="0" smtClean="0"/>
              <a:t>Terrorisme : </a:t>
            </a:r>
          </a:p>
          <a:p>
            <a:r>
              <a:rPr lang="fr-FR" sz="2000" b="1" dirty="0" smtClean="0"/>
              <a:t>Le 26/09/16 exercice antiterroriste à la Défense de 23 heures à 5 heures du matin</a:t>
            </a:r>
          </a:p>
          <a:p>
            <a:r>
              <a:rPr lang="fr-FR" sz="2000" b="1" dirty="0" smtClean="0"/>
              <a:t>Sur université exercice général 1</a:t>
            </a:r>
            <a:r>
              <a:rPr lang="fr-FR" sz="2000" b="1" baseline="30000" dirty="0" smtClean="0"/>
              <a:t>er</a:t>
            </a:r>
            <a:r>
              <a:rPr lang="fr-FR" sz="2000" b="1" dirty="0" smtClean="0"/>
              <a:t> trimestre 2017.</a:t>
            </a:r>
          </a:p>
          <a:p>
            <a:endParaRPr lang="fr-FR" sz="2000" b="1" dirty="0" smtClean="0"/>
          </a:p>
          <a:p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90875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7812359" cy="5373216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764704"/>
            <a:ext cx="3923928" cy="441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31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462</Words>
  <Application>Microsoft Office PowerPoint</Application>
  <PresentationFormat>Affichage à l'écran (4:3)</PresentationFormat>
  <Paragraphs>72</Paragraphs>
  <Slides>14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Thème Office</vt:lpstr>
      <vt:lpstr>PLAN DE CONTINUITE D’ACTIVITE </vt:lpstr>
      <vt:lpstr>PLAN DE CONTINUITE D’ACTIVITE  PCA </vt:lpstr>
      <vt:lpstr>LE PLAN DE CONTINUITE D’ACTIVITE PCA</vt:lpstr>
      <vt:lpstr>Méthodologie </vt:lpstr>
      <vt:lpstr>PGMS</vt:lpstr>
      <vt:lpstr>PGMS de l’université</vt:lpstr>
      <vt:lpstr>Présentation PowerPoint</vt:lpstr>
      <vt:lpstr>PGMS de l’université</vt:lpstr>
      <vt:lpstr>Présentation PowerPoint</vt:lpstr>
      <vt:lpstr>PPMS par bâtiment </vt:lpstr>
      <vt:lpstr>PPMS par bâtiment</vt:lpstr>
      <vt:lpstr>Cellule de crise </vt:lpstr>
      <vt:lpstr>Présentation PowerPoint</vt:lpstr>
      <vt:lpstr>Présentation PowerPoint</vt:lpstr>
    </vt:vector>
  </TitlesOfParts>
  <Company>Université Paris Ouest Nanterre La Défense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Guinot Jean-luc</dc:creator>
  <cp:lastModifiedBy>Zeroual Haoua</cp:lastModifiedBy>
  <cp:revision>30</cp:revision>
  <dcterms:created xsi:type="dcterms:W3CDTF">2016-10-14T17:38:42Z</dcterms:created>
  <dcterms:modified xsi:type="dcterms:W3CDTF">2018-07-27T10:06:57Z</dcterms:modified>
</cp:coreProperties>
</file>